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4"/>
  </p:notesMasterIdLst>
  <p:sldIdLst>
    <p:sldId id="1540" r:id="rId2"/>
    <p:sldId id="854" r:id="rId3"/>
    <p:sldId id="856" r:id="rId4"/>
    <p:sldId id="857" r:id="rId5"/>
    <p:sldId id="1544" r:id="rId6"/>
    <p:sldId id="1545" r:id="rId7"/>
    <p:sldId id="858" r:id="rId8"/>
    <p:sldId id="1543" r:id="rId9"/>
    <p:sldId id="861" r:id="rId10"/>
    <p:sldId id="1541" r:id="rId11"/>
    <p:sldId id="862" r:id="rId12"/>
    <p:sldId id="1542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830" y="4343322"/>
            <a:ext cx="5486309" cy="4037593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9961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830" y="4343322"/>
            <a:ext cx="5486309" cy="4037593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2623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C2ADC-A731-4929-A60D-78F94BA2E2FA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9828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C2ADC-A731-4929-A60D-78F94BA2E2FA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5147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0ED4037-4834-47FD-A655-5B0ADB1F0C3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945C-A5E9-4FB4-9429-8A0083F0224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C077FAA-5006-4234-910B-2420E20F522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47E-1DA2-4062-A20B-0CC6E06FF31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7CFA-EA09-48B2-BFBD-DAD96C4664C2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54AEB8-0A6D-4F7F-A0D2-668FB0F28F2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20B6C1-D952-4482-9021-330DE48640C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2AA7-FF11-43CB-B187-F4250C3F13F8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21A5-35FB-4550-A00C-019B2BE4700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09E19-A4FC-49EF-9B15-9934BE8C366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D6F28AA-284C-4CB8-8793-DE23A36A4662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895BC8-1ADE-412C-BDDC-10500FAD092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Aufgabe 1 - Pflichtteil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Die erste Aufgabe im Pflichtteil beschäftigt sich fast immer mit dem Bilden von Ableitungen. </a:t>
            </a:r>
          </a:p>
          <a:p>
            <a:pPr marL="0" indent="0">
              <a:spcAft>
                <a:spcPts val="0"/>
              </a:spcAft>
              <a:buNone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Dazu muss man die entsprechenden Ableitungsregeln beherrschen, nämlich: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die Ableitung elementarer Funktionen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die Produktregel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die Kettenregel</a:t>
            </a:r>
          </a:p>
          <a:p>
            <a:pPr marL="0" indent="0">
              <a:spcAft>
                <a:spcPts val="0"/>
              </a:spcAft>
              <a:buNone/>
            </a:pPr>
            <a:endParaRPr lang="de-DE" sz="24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8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Aufgaben – Pflichtteile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 hangingPunct="0">
                  <a:buNone/>
                  <a:defRPr sz="2000"/>
                </a:pPr>
                <a:r>
                  <a:rPr lang="de-DE" sz="22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Aufgabe </a:t>
                </a:r>
                <a:r>
                  <a:rPr lang="de-DE" sz="2200" b="1" dirty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1 (Pflichtteil 2010</a:t>
                </a:r>
                <a:r>
                  <a:rPr lang="de-DE" sz="22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):</a:t>
                </a:r>
                <a:endParaRPr lang="de-DE" sz="2200" dirty="0">
                  <a:ea typeface="F50" pitchFamily="34"/>
                  <a:cs typeface="F50" pitchFamily="34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r>
                  <a:rPr lang="de-DE" sz="2200" dirty="0">
                    <a:solidFill>
                      <a:srgbClr val="000000"/>
                    </a:solidFill>
                  </a:rPr>
                  <a:t>Bilden Sie die erste Ableitung der Funktion </a:t>
                </a:r>
                <a14:m>
                  <m:oMath xmlns:m="http://schemas.openxmlformats.org/officeDocument/2006/math"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mit </a:t>
                </a:r>
                <a14:m>
                  <m:oMath xmlns:m="http://schemas.openxmlformats.org/officeDocument/2006/math"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)=</m:t>
                    </m:r>
                    <m:d>
                      <m:d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2−3</m:t>
                        </m:r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und vereinfachen Sie so weit wie möglich. </a:t>
                </a:r>
                <a:endParaRPr lang="de-DE" sz="2200" dirty="0" smtClean="0">
                  <a:solidFill>
                    <a:srgbClr val="000000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r>
                  <a:rPr lang="de-DE" sz="2200" dirty="0" smtClean="0">
                    <a:ea typeface="F50" pitchFamily="34"/>
                    <a:cs typeface="F50" pitchFamily="34"/>
                  </a:rPr>
                  <a:t>							              (</a:t>
                </a:r>
                <a:r>
                  <a:rPr lang="de-DE" sz="2200" dirty="0">
                    <a:ea typeface="F50" pitchFamily="34"/>
                    <a:cs typeface="F50" pitchFamily="34"/>
                  </a:rPr>
                  <a:t>2 VP)</a:t>
                </a:r>
                <a:endParaRPr lang="de-DE" sz="2200" dirty="0" smtClean="0">
                  <a:solidFill>
                    <a:srgbClr val="000000"/>
                  </a:solidFill>
                </a:endParaRPr>
              </a:p>
              <a:p>
                <a:pPr marL="0" indent="0" hangingPunct="0">
                  <a:buNone/>
                  <a:defRPr sz="2000"/>
                </a:pPr>
                <a:r>
                  <a:rPr lang="de-DE" sz="2200" b="1" dirty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Aufgabe 1 (Pflichtteil </a:t>
                </a:r>
                <a:r>
                  <a:rPr lang="de-DE" sz="22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2017):</a:t>
                </a:r>
              </a:p>
              <a:p>
                <a:pPr marL="0" indent="0" hangingPunct="0">
                  <a:buNone/>
                  <a:defRPr sz="2000"/>
                </a:pPr>
                <a:r>
                  <a:rPr lang="de-DE" sz="2200" dirty="0" smtClean="0">
                    <a:solidFill>
                      <a:srgbClr val="000000"/>
                    </a:solidFill>
                  </a:rPr>
                  <a:t>Bilden </a:t>
                </a:r>
                <a:r>
                  <a:rPr lang="de-DE" sz="2200" dirty="0">
                    <a:solidFill>
                      <a:srgbClr val="000000"/>
                    </a:solidFill>
                  </a:rPr>
                  <a:t>Sie die </a:t>
                </a:r>
                <a:r>
                  <a:rPr lang="de-DE" sz="2200" dirty="0" smtClean="0">
                    <a:solidFill>
                      <a:srgbClr val="000000"/>
                    </a:solidFill>
                  </a:rPr>
                  <a:t>Ableitung </a:t>
                </a:r>
                <a:r>
                  <a:rPr lang="de-DE" sz="2200" dirty="0">
                    <a:solidFill>
                      <a:srgbClr val="000000"/>
                    </a:solidFill>
                  </a:rPr>
                  <a:t>der Funktion </a:t>
                </a:r>
                <a14:m>
                  <m:oMath xmlns:m="http://schemas.openxmlformats.org/officeDocument/2006/math"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mit </a:t>
                </a:r>
                <a14:m>
                  <m:oMath xmlns:m="http://schemas.openxmlformats.org/officeDocument/2006/math"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de-DE" sz="2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de-DE" sz="2200" dirty="0" smtClean="0">
                    <a:solidFill>
                      <a:srgbClr val="000000"/>
                    </a:solidFill>
                  </a:rPr>
                  <a:t>. </a:t>
                </a:r>
              </a:p>
              <a:p>
                <a:pPr marL="0" indent="0" hangingPunct="0">
                  <a:buNone/>
                  <a:defRPr sz="2000"/>
                </a:pPr>
                <a:r>
                  <a:rPr lang="de-DE" sz="2200" dirty="0" smtClean="0">
                    <a:ea typeface="F50" pitchFamily="34"/>
                    <a:cs typeface="F50" pitchFamily="34"/>
                  </a:rPr>
                  <a:t>							              (</a:t>
                </a:r>
                <a:r>
                  <a:rPr lang="de-DE" sz="2200" dirty="0">
                    <a:ea typeface="F50" pitchFamily="34"/>
                    <a:cs typeface="F50" pitchFamily="34"/>
                  </a:rPr>
                  <a:t>1 VP)</a:t>
                </a:r>
              </a:p>
              <a:p>
                <a:pPr marL="0" indent="0" hangingPunct="0">
                  <a:buNone/>
                  <a:defRPr sz="2000"/>
                </a:pPr>
                <a:endParaRPr lang="de-DE" sz="22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 r="-8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758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Lösungen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 hangingPunct="0">
                  <a:buNone/>
                  <a:defRPr sz="2000"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Aufgabe </a:t>
                </a:r>
                <a:r>
                  <a:rPr lang="de-DE" sz="2400" b="1" dirty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1 (Pflichtteil 2006</a:t>
                </a:r>
                <a:r>
                  <a:rPr lang="de-DE" sz="24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):</a:t>
                </a:r>
              </a:p>
              <a:p>
                <a:pPr marL="0" indent="0" hangingPunct="0">
                  <a:buNone/>
                  <a:defRPr sz="2000"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8</m:t>
                        </m:r>
                      </m:den>
                    </m:f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sz="22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r>
                  <a:rPr lang="de-DE" sz="2200" dirty="0" smtClean="0">
                    <a:ea typeface="F17" pitchFamily="34"/>
                    <a:cs typeface="F17" pitchFamily="34"/>
                  </a:rPr>
                  <a:t> </a:t>
                </a:r>
              </a:p>
              <a:p>
                <a:pPr marL="0" indent="0" hangingPunct="0">
                  <a:buNone/>
                  <a:defRPr sz="2000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2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8</m:t>
                        </m:r>
                      </m:den>
                    </m:f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sz="22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de-DE" sz="2200" b="0" i="1" smtClean="0">
                            <a:latin typeface="Cambria Math"/>
                          </a:rPr>
                          <m:t>⋅8</m:t>
                        </m:r>
                        <m:r>
                          <a:rPr lang="de-DE" sz="2200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de-DE" sz="22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de-DE" sz="2200" b="0" i="1" smtClean="0">
                            <a:latin typeface="Cambria Math"/>
                          </a:rPr>
                          <m:t>𝑥</m:t>
                        </m:r>
                        <m:r>
                          <a:rPr lang="de-DE" sz="2200" b="0" i="1" smtClean="0">
                            <a:latin typeface="Cambria Math"/>
                          </a:rPr>
                          <m:t>⋅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sz="22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r>
                  <a:rPr lang="de-DE" sz="2400" dirty="0" smtClean="0">
                    <a:ea typeface="F17" pitchFamily="34"/>
                    <a:cs typeface="F17" pitchFamily="34"/>
                  </a:rPr>
                  <a:t> </a:t>
                </a:r>
              </a:p>
              <a:p>
                <a:pPr marL="0" indent="0" hangingPunct="0">
                  <a:buNone/>
                  <a:defRPr sz="2000"/>
                </a:pPr>
                <a:endParaRPr lang="de-DE" sz="2400" dirty="0" smtClean="0">
                  <a:ea typeface="F17" pitchFamily="34"/>
                  <a:cs typeface="F17" pitchFamily="34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endParaRPr lang="de-DE" sz="2000" dirty="0" smtClean="0">
                  <a:ea typeface="F50" pitchFamily="34"/>
                  <a:cs typeface="F50" pitchFamily="34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Aufgabe </a:t>
                </a:r>
                <a:r>
                  <a:rPr lang="de-DE" sz="2400" b="1" dirty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1 (Pflichtteil 2007</a:t>
                </a:r>
                <a:r>
                  <a:rPr lang="de-DE" sz="24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):</a:t>
                </a:r>
                <a:endParaRPr lang="de-DE" sz="2400" b="1" dirty="0">
                  <a:solidFill>
                    <a:srgbClr val="0000FF"/>
                  </a:solidFill>
                  <a:ea typeface="F50" pitchFamily="34"/>
                  <a:cs typeface="F50" pitchFamily="34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>
                                <a:latin typeface="Cambria Math"/>
                              </a:rPr>
                              <m:t>1+</m:t>
                            </m:r>
                            <m:r>
                              <m:rPr>
                                <m:sty m:val="p"/>
                              </m:rPr>
                              <a:rPr lang="de-DE" sz="2200">
                                <a:latin typeface="Cambria Math"/>
                              </a:rPr>
                              <m:t>sin</m:t>
                            </m:r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de-DE" sz="220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200" dirty="0">
                    <a:ea typeface="F50" pitchFamily="34"/>
                    <a:cs typeface="F50" pitchFamily="34"/>
                  </a:rPr>
                  <a:t> </a:t>
                </a: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𝑓</m:t>
                    </m:r>
                    <m:r>
                      <a:rPr lang="de-DE" sz="22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=2⋅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>
                            <a:latin typeface="Cambria Math"/>
                          </a:rPr>
                          <m:t>1+</m:t>
                        </m:r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sin</m:t>
                        </m:r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de-DE" sz="2200">
                        <a:latin typeface="Cambria Math"/>
                      </a:rPr>
                      <m:t>⋅</m:t>
                    </m:r>
                    <m:r>
                      <m:rPr>
                        <m:sty m:val="p"/>
                      </m:rPr>
                      <a:rPr lang="de-DE" sz="2200">
                        <a:latin typeface="Cambria Math"/>
                      </a:rPr>
                      <m:t>cos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200" dirty="0">
                    <a:ea typeface="F50" pitchFamily="34"/>
                    <a:cs typeface="F50" pitchFamily="34"/>
                  </a:rPr>
                  <a:t> </a:t>
                </a:r>
                <a:endParaRPr lang="de-DE" sz="2200" dirty="0" smtClean="0">
                  <a:ea typeface="F50" pitchFamily="34"/>
                  <a:cs typeface="F50" pitchFamily="34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endParaRPr lang="de-DE" sz="2200" dirty="0">
                  <a:ea typeface="F50" pitchFamily="34"/>
                  <a:cs typeface="F50" pitchFamily="34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>
            <a:off x="683568" y="3140968"/>
            <a:ext cx="720080" cy="0"/>
          </a:xfrm>
          <a:prstGeom prst="line">
            <a:avLst/>
          </a:prstGeom>
          <a:noFill/>
          <a:ln w="19050">
            <a:solidFill>
              <a:srgbClr val="FF6633"/>
            </a:solidFill>
            <a:prstDash val="solid"/>
          </a:ln>
        </p:spPr>
        <p:txBody>
          <a:bodyPr vert="horz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683568" y="5157192"/>
            <a:ext cx="3816424" cy="0"/>
          </a:xfrm>
          <a:prstGeom prst="line">
            <a:avLst/>
          </a:prstGeom>
          <a:noFill/>
          <a:ln w="19050">
            <a:solidFill>
              <a:srgbClr val="FF6633"/>
            </a:solidFill>
            <a:prstDash val="solid"/>
          </a:ln>
        </p:spPr>
        <p:txBody>
          <a:bodyPr vert="horz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Gerade Verbindung 6"/>
          <p:cNvSpPr/>
          <p:nvPr/>
        </p:nvSpPr>
        <p:spPr>
          <a:xfrm>
            <a:off x="3779912" y="3140968"/>
            <a:ext cx="1584176" cy="0"/>
          </a:xfrm>
          <a:prstGeom prst="line">
            <a:avLst/>
          </a:prstGeom>
          <a:noFill/>
          <a:ln w="19050">
            <a:solidFill>
              <a:srgbClr val="FF6633"/>
            </a:solidFill>
            <a:prstDash val="solid"/>
          </a:ln>
        </p:spPr>
        <p:txBody>
          <a:bodyPr vert="horz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118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Lösungen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Aufgabe </a:t>
                </a:r>
                <a:r>
                  <a:rPr lang="de-DE" sz="2400" b="1" dirty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1 (Pflichtteil 2010</a:t>
                </a:r>
                <a:r>
                  <a:rPr lang="de-DE" sz="24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):</a:t>
                </a:r>
                <a:endParaRPr lang="de-DE" sz="2400" b="1" dirty="0">
                  <a:solidFill>
                    <a:srgbClr val="0000FF"/>
                  </a:solidFill>
                  <a:ea typeface="F50" pitchFamily="34"/>
                  <a:cs typeface="F50" pitchFamily="34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)=</m:t>
                    </m:r>
                    <m:d>
                      <m:d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2−3</m:t>
                        </m:r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de-DE" sz="2200" dirty="0">
                    <a:ea typeface="F50" pitchFamily="34"/>
                    <a:cs typeface="F50" pitchFamily="34"/>
                  </a:rPr>
                  <a:t> </a:t>
                </a: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𝑓</m:t>
                    </m:r>
                    <m:r>
                      <a:rPr lang="de-DE" sz="22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=−3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>
                            <a:latin typeface="Cambria Math"/>
                          </a:rPr>
                          <m:t>−</m:t>
                        </m:r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>
                            <a:latin typeface="Cambria Math"/>
                          </a:rPr>
                          <m:t>2−3</m:t>
                        </m:r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>
                            <a:latin typeface="Cambria Math"/>
                          </a:rPr>
                          <m:t>−</m:t>
                        </m:r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⋅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>
                            <a:latin typeface="Cambria Math"/>
                          </a:rPr>
                          <m:t>−</m:t>
                        </m:r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sup>
                    </m:sSup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>
                            <a:latin typeface="Cambria Math"/>
                          </a:rPr>
                          <m:t>3</m:t>
                        </m:r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  <m:r>
                          <a:rPr lang="de-DE" sz="2200">
                            <a:latin typeface="Cambria Math"/>
                          </a:rPr>
                          <m:t>−5</m:t>
                        </m:r>
                      </m:e>
                    </m:d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 </a:t>
                </a:r>
                <a:endParaRPr lang="de-DE" sz="22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endParaRPr lang="de-DE" sz="22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endParaRPr lang="de-DE" sz="22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 hangingPunct="0">
                  <a:buNone/>
                  <a:defRPr sz="2000"/>
                </a:pPr>
                <a:r>
                  <a:rPr lang="de-DE" sz="2200" b="1" dirty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Aufgabe 1 (Pflichtteil 2017):</a:t>
                </a:r>
              </a:p>
              <a:p>
                <a:pPr marL="0" indent="0" hangingPunct="0">
                  <a:buNone/>
                  <a:defRPr sz="2000"/>
                </a:pPr>
                <a14:m>
                  <m:oMath xmlns:m="http://schemas.openxmlformats.org/officeDocument/2006/math"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 </a:t>
                </a:r>
              </a:p>
              <a:p>
                <a:pPr marL="0" indent="0" hangingPunct="0">
                  <a:buNone/>
                  <a:defRPr sz="2000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20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de-DE" sz="2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de-DE" sz="22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  <m:r>
                          <a:rPr lang="de-DE" sz="22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2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 </a:t>
                </a:r>
              </a:p>
              <a:p>
                <a:pPr marL="0" indent="0" hangingPunct="0">
                  <a:buNone/>
                  <a:defRPr sz="2000"/>
                </a:pPr>
                <a:endParaRPr lang="de-DE" sz="22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Gerade Verbindung 8"/>
          <p:cNvSpPr/>
          <p:nvPr/>
        </p:nvSpPr>
        <p:spPr>
          <a:xfrm>
            <a:off x="683568" y="2852936"/>
            <a:ext cx="720080" cy="0"/>
          </a:xfrm>
          <a:prstGeom prst="line">
            <a:avLst/>
          </a:prstGeom>
          <a:noFill/>
          <a:ln w="19050">
            <a:solidFill>
              <a:srgbClr val="FF6633"/>
            </a:solidFill>
            <a:prstDash val="solid"/>
          </a:ln>
        </p:spPr>
        <p:txBody>
          <a:bodyPr vert="horz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Gerade Verbindung 9"/>
          <p:cNvSpPr/>
          <p:nvPr/>
        </p:nvSpPr>
        <p:spPr>
          <a:xfrm>
            <a:off x="5652120" y="2852936"/>
            <a:ext cx="1440160" cy="0"/>
          </a:xfrm>
          <a:prstGeom prst="line">
            <a:avLst/>
          </a:prstGeom>
          <a:noFill/>
          <a:ln w="19050">
            <a:solidFill>
              <a:srgbClr val="FF6633"/>
            </a:solidFill>
            <a:prstDash val="solid"/>
          </a:ln>
        </p:spPr>
        <p:txBody>
          <a:bodyPr vert="horz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Gerade Verbindung 8"/>
          <p:cNvSpPr/>
          <p:nvPr/>
        </p:nvSpPr>
        <p:spPr>
          <a:xfrm>
            <a:off x="683568" y="4869160"/>
            <a:ext cx="720080" cy="0"/>
          </a:xfrm>
          <a:prstGeom prst="line">
            <a:avLst/>
          </a:prstGeom>
          <a:noFill/>
          <a:ln w="19050">
            <a:solidFill>
              <a:srgbClr val="FF6633"/>
            </a:solidFill>
            <a:prstDash val="solid"/>
          </a:ln>
        </p:spPr>
        <p:txBody>
          <a:bodyPr vert="horz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2" name="Gerade Verbindung 9"/>
          <p:cNvSpPr/>
          <p:nvPr/>
        </p:nvSpPr>
        <p:spPr>
          <a:xfrm>
            <a:off x="4427984" y="4869160"/>
            <a:ext cx="1800200" cy="0"/>
          </a:xfrm>
          <a:prstGeom prst="line">
            <a:avLst/>
          </a:prstGeom>
          <a:noFill/>
          <a:ln w="19050">
            <a:solidFill>
              <a:srgbClr val="FF6633"/>
            </a:solidFill>
            <a:prstDash val="solid"/>
          </a:ln>
        </p:spPr>
        <p:txBody>
          <a:bodyPr vert="horz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3541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 txBox="1"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DE" dirty="0"/>
              <a:t>Ableitung elementarer Funktionen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el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2111546"/>
                  </p:ext>
                </p:extLst>
              </p:nvPr>
            </p:nvGraphicFramePr>
            <p:xfrm>
              <a:off x="1490906" y="1795885"/>
              <a:ext cx="6162188" cy="3898320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308109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8109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609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>
                              <a:solidFill>
                                <a:srgbClr val="0000FF"/>
                              </a:solidFill>
                            </a:rPr>
                            <a:t>f(x)</a:t>
                          </a:r>
                          <a:endParaRPr lang="de-DE" sz="16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>
                              <a:solidFill>
                                <a:srgbClr val="0000FF"/>
                              </a:solidFill>
                            </a:rPr>
                            <a:t>f‘(x)</a:t>
                          </a:r>
                          <a:endParaRPr lang="de-DE" sz="16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marL="82944" marR="82944" marT="41476" marB="41476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i="1" smtClean="0">
                                    <a:latin typeface="Cambria Math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smtClean="0">
                                    <a:latin typeface="Cambria Math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i="1" smtClean="0"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smtClean="0"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𝑛𝑥</m:t>
                                    </m:r>
                                  </m:e>
                                  <m:sup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de-DE" sz="1600" i="0">
                                        <a:latin typeface="Cambria Math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algn="ctr"/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600" smtClean="0">
                                    <a:latin typeface="Cambria Math"/>
                                  </a:rPr>
                                  <m:t>sin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600" smtClean="0">
                                    <a:latin typeface="Cambria Math"/>
                                  </a:rPr>
                                  <m:t>cos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600" smtClean="0">
                                    <a:latin typeface="Cambria Math"/>
                                  </a:rPr>
                                  <m:t>cos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de-DE" sz="1600" i="0">
                                    <a:latin typeface="Cambria Math"/>
                                  </a:rPr>
                                  <m:t>sin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algn="ctr"/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DE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4995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sz="1600" smtClean="0">
                                    <a:latin typeface="Cambria Math"/>
                                  </a:rPr>
                                  <m:t>ln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sz="160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el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771865"/>
                  </p:ext>
                </p:extLst>
              </p:nvPr>
            </p:nvGraphicFramePr>
            <p:xfrm>
              <a:off x="1643620" y="1979630"/>
              <a:ext cx="6793384" cy="4297181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3396692"/>
                    <a:gridCol w="3396692"/>
                  </a:tblGrid>
                  <a:tr h="3978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f(x)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f‘(x)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257" t="-103030" r="-101257" b="-88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1257" t="-103030" r="-1257" b="-886364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257" t="-206154" r="-101257" b="-8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1257" t="-206154" r="-1257" b="-800000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257" t="-306154" r="-101257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1257" t="-306154" r="-1257" b="-700000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257" t="-498485" r="-101257" b="-49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1257" t="-498485" r="-1257" b="-490909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257" t="-607692" r="-101257" b="-39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1257" t="-607692" r="-1257" b="-398462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257" t="-807692" r="-101257" b="-19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1257" t="-807692" r="-1257" b="-198462"/>
                          </a:stretch>
                        </a:blipFill>
                      </a:tcPr>
                    </a:tc>
                  </a:tr>
                  <a:tr h="71645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257" t="-500000" r="-101257" b="-93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1257" t="-500000" r="-1257" b="-932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427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el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0134232"/>
                  </p:ext>
                </p:extLst>
              </p:nvPr>
            </p:nvGraphicFramePr>
            <p:xfrm>
              <a:off x="1077515" y="1861209"/>
              <a:ext cx="6988971" cy="1900990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212281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15547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1067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609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>
                              <a:solidFill>
                                <a:srgbClr val="0000FF"/>
                              </a:solidFill>
                            </a:rPr>
                            <a:t>Rechenregel</a:t>
                          </a:r>
                          <a:endParaRPr lang="de-DE" sz="16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marL="82944" marR="82944" marT="41476" marB="41476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>
                              <a:solidFill>
                                <a:srgbClr val="0000FF"/>
                              </a:solidFill>
                            </a:rPr>
                            <a:t>f(x)</a:t>
                          </a:r>
                          <a:endParaRPr lang="de-DE" sz="16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marL="82944" marR="82944" marT="41476" marB="41476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>
                              <a:solidFill>
                                <a:srgbClr val="0000FF"/>
                              </a:solidFill>
                            </a:rPr>
                            <a:t>f‘(x)</a:t>
                          </a:r>
                          <a:endParaRPr lang="de-DE" sz="16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marL="82944" marR="82944" marT="41476" marB="41476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/>
                            <a:t>Konstanter Faktor:</a:t>
                          </a:r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i="1" smtClean="0">
                                    <a:latin typeface="Cambria Math"/>
                                  </a:rPr>
                                  <m:t>𝑐</m:t>
                                </m:r>
                                <m:r>
                                  <a:rPr lang="de-DE" sz="1600" i="0"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de-DE" sz="1600" i="1">
                                    <a:latin typeface="Cambria Math"/>
                                  </a:rPr>
                                  <m:t>𝑢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i="1" smtClean="0">
                                    <a:latin typeface="Cambria Math"/>
                                  </a:rPr>
                                  <m:t>𝑐</m:t>
                                </m:r>
                                <m:r>
                                  <a:rPr lang="de-DE" sz="1600" i="0"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de-DE" sz="1600" i="1">
                                    <a:latin typeface="Cambria Math"/>
                                  </a:rPr>
                                  <m:t>𝑢</m:t>
                                </m:r>
                                <m:r>
                                  <a:rPr lang="de-DE" sz="1600" i="0">
                                    <a:latin typeface="Cambria Math"/>
                                  </a:rPr>
                                  <m:t>′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/>
                            <a:t>Summenregel:</a:t>
                          </a:r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i="1" smtClean="0">
                                    <a:latin typeface="Cambria Math"/>
                                  </a:rPr>
                                  <m:t>𝑢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600" i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de-DE" sz="1600" i="1">
                                    <a:latin typeface="Cambria Math"/>
                                  </a:rPr>
                                  <m:t>𝑣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i="1" smtClean="0">
                                    <a:latin typeface="Cambria Math"/>
                                  </a:rPr>
                                  <m:t>𝑢</m:t>
                                </m:r>
                                <m:r>
                                  <a:rPr lang="de-DE" sz="1600" i="0">
                                    <a:latin typeface="Cambria Math"/>
                                  </a:rPr>
                                  <m:t>′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600" i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de-DE" sz="1600" i="1">
                                    <a:latin typeface="Cambria Math"/>
                                  </a:rPr>
                                  <m:t>𝑣</m:t>
                                </m:r>
                                <m:r>
                                  <a:rPr lang="de-DE" sz="1600" i="0">
                                    <a:latin typeface="Cambria Math"/>
                                  </a:rPr>
                                  <m:t>′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09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/>
                            <a:t>Produktregel:</a:t>
                          </a:r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i="1" smtClean="0">
                                    <a:latin typeface="Cambria Math"/>
                                  </a:rPr>
                                  <m:t>𝑢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600" i="0"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de-DE" sz="1600" i="1">
                                    <a:latin typeface="Cambria Math"/>
                                  </a:rPr>
                                  <m:t>𝑣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i="1" smtClean="0">
                                    <a:latin typeface="Cambria Math"/>
                                  </a:rPr>
                                  <m:t>𝑢</m:t>
                                </m:r>
                                <m:r>
                                  <a:rPr lang="de-DE" sz="1600" i="0">
                                    <a:latin typeface="Cambria Math"/>
                                  </a:rPr>
                                  <m:t>′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600" i="0"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de-DE" sz="1600" i="1">
                                    <a:latin typeface="Cambria Math"/>
                                  </a:rPr>
                                  <m:t>𝑣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600" i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de-DE" sz="1600" i="1">
                                    <a:latin typeface="Cambria Math"/>
                                  </a:rPr>
                                  <m:t>𝑢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de-DE" sz="1600" i="0"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de-DE" sz="1600" i="1">
                                    <a:latin typeface="Cambria Math"/>
                                  </a:rPr>
                                  <m:t>𝑣</m:t>
                                </m:r>
                                <m:r>
                                  <a:rPr lang="de-DE" sz="1600" i="0">
                                    <a:latin typeface="Cambria Math"/>
                                  </a:rPr>
                                  <m:t>′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72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/>
                            <a:t>Kettenregel:</a:t>
                          </a:r>
                          <a:endParaRPr lang="de-DE" sz="1600" dirty="0"/>
                        </a:p>
                      </a:txBody>
                      <a:tcPr marL="82944" marR="82944" marT="41476" marB="41476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i="1" smtClean="0">
                                    <a:latin typeface="Cambria Math"/>
                                  </a:rPr>
                                  <m:t>𝑢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𝑣</m:t>
                                    </m:r>
                                    <m:d>
                                      <m:dPr>
                                        <m:ctrlPr>
                                          <a:rPr lang="de-DE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16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i="1" smtClean="0">
                                    <a:latin typeface="Cambria Math"/>
                                  </a:rPr>
                                  <m:t>𝑢</m:t>
                                </m:r>
                                <m:r>
                                  <a:rPr lang="de-DE" sz="1600" i="0">
                                    <a:latin typeface="Cambria Math"/>
                                  </a:rPr>
                                  <m:t>′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𝑣</m:t>
                                    </m:r>
                                    <m:d>
                                      <m:dPr>
                                        <m:ctrlPr>
                                          <a:rPr lang="de-DE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sz="16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  <m:r>
                                  <a:rPr lang="de-DE" sz="1600" i="0"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de-DE" sz="1600" i="1">
                                    <a:latin typeface="Cambria Math"/>
                                  </a:rPr>
                                  <m:t>𝑣</m:t>
                                </m:r>
                                <m:r>
                                  <a:rPr lang="de-DE" sz="1600" i="0">
                                    <a:latin typeface="Cambria Math"/>
                                  </a:rPr>
                                  <m:t>′</m:t>
                                </m:r>
                                <m:d>
                                  <m:d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6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de-DE" sz="1600" i="0" dirty="0">
                            <a:latin typeface="Albany" pitchFamily="18"/>
                          </a:endParaRPr>
                        </a:p>
                      </a:txBody>
                      <a:tcPr marL="82944" marR="82944" marT="41476" marB="41476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el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1808869"/>
                  </p:ext>
                </p:extLst>
              </p:nvPr>
            </p:nvGraphicFramePr>
            <p:xfrm>
              <a:off x="1187885" y="2051638"/>
              <a:ext cx="7704855" cy="2095492"/>
            </p:xfrm>
            <a:graphic>
              <a:graphicData uri="http://schemas.openxmlformats.org/drawingml/2006/table">
                <a:tbl>
                  <a:tblPr firstRow="1" bandRow="1">
                    <a:tableStyleId>{3C2FFA5D-87B4-456A-9821-1D502468CF0F}</a:tableStyleId>
                  </a:tblPr>
                  <a:tblGrid>
                    <a:gridCol w="2340259"/>
                    <a:gridCol w="2376264"/>
                    <a:gridCol w="2988332"/>
                  </a:tblGrid>
                  <a:tr h="3978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Rechenregel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f(x)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>
                              <a:solidFill>
                                <a:srgbClr val="0000FF"/>
                              </a:solidFill>
                            </a:rPr>
                            <a:t>f‘(x)</a:t>
                          </a:r>
                          <a:endParaRPr lang="de-DE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/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Konstanter Faktor: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256" t="-107692" r="-127436" b="-34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59388" t="-107692" r="-1429" b="-346154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Summenregel: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256" t="-207692" r="-127436" b="-24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59388" t="-207692" r="-1429" b="-246154"/>
                          </a:stretch>
                        </a:blipFill>
                      </a:tcPr>
                    </a:tc>
                  </a:tr>
                  <a:tr h="39785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Produktregel: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256" t="-307692" r="-127436" b="-14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59388" t="-307692" r="-1429" b="-146154"/>
                          </a:stretch>
                        </a:blipFill>
                      </a:tcPr>
                    </a:tc>
                  </a:tr>
                  <a:tr h="5040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Kettenregel: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256" t="-319277" r="-127436" b="-144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59388" t="-319277" r="-1429" b="-1445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 lIns="82945" tIns="41473" rIns="82945" bIns="41473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DE" dirty="0" smtClean="0"/>
              <a:t>Rechenregeln</a:t>
            </a:r>
            <a:endParaRPr lang="de-DE" dirty="0"/>
          </a:p>
        </p:txBody>
      </p:sp>
      <p:sp>
        <p:nvSpPr>
          <p:cNvPr id="16" name="Textplatzhalter 5"/>
          <p:cNvSpPr txBox="1">
            <a:spLocks/>
          </p:cNvSpPr>
          <p:nvPr/>
        </p:nvSpPr>
        <p:spPr>
          <a:xfrm>
            <a:off x="1044855" y="4343541"/>
            <a:ext cx="7119607" cy="1077208"/>
          </a:xfrm>
          <a:prstGeom prst="rect">
            <a:avLst/>
          </a:prstGeom>
        </p:spPr>
        <p:txBody>
          <a:bodyPr vert="horz" wrap="square" lIns="91430" tIns="45715" rIns="91430" bIns="45715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32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8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2"/>
              </a:buClr>
              <a:buSzPct val="75000"/>
              <a:buFont typeface="StarSymbol"/>
              <a:buChar char="–"/>
              <a:defRPr kumimoji="0" lang="de-DE" sz="24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75000"/>
              <a:buFont typeface="StarSymbol"/>
              <a:buChar char="–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lang="de-DE" dirty="0" smtClean="0">
                <a:solidFill>
                  <a:srgbClr val="000000"/>
                </a:solidFill>
                <a:latin typeface="+mn-lt"/>
              </a:rPr>
              <a:t>Die Quotientenregel kommt im G8-Abitur nicht mehr vor.</a:t>
            </a:r>
            <a:endParaRPr lang="de-DE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098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SzPct val="45000"/>
            </a:pPr>
            <a:r>
              <a:rPr lang="de-DE" dirty="0"/>
              <a:t>Erläuterung der Kettenregel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Bei einer zusammengesetzten Funktion der Form </a:t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 = 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𝑢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𝑣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müssen Sie erkennen lernen, welches die „äußere“ und welches die „innere“ Funktion ist.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 smtClean="0"/>
                  <a:t>Bei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ln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de-DE" sz="2400" dirty="0" smtClean="0"/>
                  <a:t> ist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i="1" dirty="0" smtClean="0">
                        <a:latin typeface="Cambria Math"/>
                      </a:rPr>
                      <m:t>ln</m:t>
                    </m:r>
                    <m:r>
                      <a:rPr lang="de-DE" sz="2400" i="1" dirty="0" smtClean="0">
                        <a:latin typeface="Cambria Math"/>
                      </a:rPr>
                      <m:t>⁡(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/>
                  <a:t> außen und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400" dirty="0" smtClean="0"/>
                  <a:t> innen. Also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‘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de-DE" sz="2400" i="1" dirty="0" smtClean="0">
                        <a:latin typeface="Cambria Math"/>
                      </a:rPr>
                      <m:t>⋅2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de-DE" sz="2400" dirty="0" smtClean="0"/>
                  <a:t>.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 smtClean="0"/>
                  <a:t>Bei Potenzfunktionen ist die Basis die innere Funktion.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de-DE" sz="2400" i="0" dirty="0" smtClean="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de-DE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2400" i="1" dirty="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e>
                      <m:sup>
                        <m:r>
                          <a:rPr lang="de-DE" sz="2400" i="1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>
                    <a:latin typeface="Calibri" pitchFamily="34" charset="0"/>
                    <a:ea typeface="OpenSymbol"/>
                  </a:rPr>
                  <a:t>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 b="0" i="1" dirty="0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</a:rPr>
                      <m:t>=</m:t>
                    </m:r>
                    <m:r>
                      <a:rPr lang="de-DE" sz="2400" i="1" dirty="0" smtClean="0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de-DE" sz="2400" i="0" dirty="0" smtClean="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de-DE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2400" i="1" dirty="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e>
                      <m:sup>
                        <m:r>
                          <a:rPr lang="de-DE" sz="240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i="1" dirty="0" smtClean="0">
                        <a:latin typeface="Cambria Math"/>
                      </a:rPr>
                      <m:t>⋅</m:t>
                    </m:r>
                    <m:func>
                      <m:func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i="0" dirty="0" smtClean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 smtClean="0"/>
                  <a:t>.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:r>
                  <a:rPr lang="de-DE" sz="2400" dirty="0" smtClean="0"/>
                  <a:t>Bei Exponentialfunktionen ist der Exponent die innere Funktion.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 dirty="0" smtClean="0">
                            <a:latin typeface="Cambria Math"/>
                          </a:rPr>
                          <m:t>2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>
                    <a:latin typeface="Calibri" pitchFamily="34" charset="0"/>
                    <a:ea typeface="OpenSymbol"/>
                  </a:rPr>
                  <a:t>⇒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‘(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)=2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 dirty="0" smtClean="0">
                            <a:latin typeface="Cambria Math"/>
                          </a:rPr>
                          <m:t>2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2400" dirty="0" smtClean="0"/>
                  <a:t>.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72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TIPP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Wenn eine Funktion mit einem Nenner abgeleitet werden soll, so schreiben Sie die Funktion zunächst in die „Hoch-Minus-Schreibweise“ um!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Warum?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Weil Sie dann die Potenzregel beim Ableiten verwenden können!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Beispiel: </a:t>
                </a:r>
              </a:p>
              <a:p>
                <a:pPr marL="0" indent="0"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de-DE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de-DE" sz="2400" dirty="0" smtClean="0"/>
              </a:p>
              <a:p>
                <a:pPr marL="0" indent="0"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1" dirty="0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2400" b="0" i="1" dirty="0" smtClean="0">
                          <a:latin typeface="Cambria Math" panose="02040503050406030204" pitchFamily="18" charset="0"/>
                        </a:rPr>
                        <m:t>⋅2</m:t>
                      </m:r>
                      <m:r>
                        <a:rPr lang="de-DE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sSup>
                            <m:sSupPr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6"/>
          <p:cNvSpPr/>
          <p:nvPr/>
        </p:nvSpPr>
        <p:spPr>
          <a:xfrm>
            <a:off x="5796135" y="6093296"/>
            <a:ext cx="1645813" cy="18633"/>
          </a:xfrm>
          <a:prstGeom prst="line">
            <a:avLst/>
          </a:prstGeom>
          <a:noFill/>
          <a:ln w="19050">
            <a:solidFill>
              <a:srgbClr val="FF6633"/>
            </a:solidFill>
            <a:prstDash val="solid"/>
          </a:ln>
        </p:spPr>
        <p:txBody>
          <a:bodyPr vert="horz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1999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TIPP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Wenn Sie eine Wurzel ableiten müssen, wandeln Sie die Wurzel zunächst in die Potenzschreibweise um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de-DE" sz="2400" dirty="0" smtClean="0"/>
                  <a:t> ist dasselbe wie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de-DE" sz="2400" dirty="0" smtClean="0"/>
                  <a:t>).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Wenden Sie anschließend wieder die Potenzregel an!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Beispiel: </a:t>
                </a:r>
              </a:p>
              <a:p>
                <a:pPr marL="0" indent="0"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40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rad>
                      <m:r>
                        <a:rPr lang="de-DE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de-DE" sz="2400" dirty="0" smtClean="0"/>
              </a:p>
              <a:p>
                <a:pPr marL="0" indent="0">
                  <a:buSzPct val="100000"/>
                  <a:buNone/>
                </a:pPr>
                <a:endParaRPr lang="de-DE" sz="2400" dirty="0" smtClean="0"/>
              </a:p>
              <a:p>
                <a:pPr marL="0" indent="0"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de-DE" sz="2400" b="0" i="1" dirty="0" smtClean="0">
                          <a:latin typeface="Cambria Math" panose="02040503050406030204" pitchFamily="18" charset="0"/>
                        </a:rPr>
                        <m:t>⋅4</m:t>
                      </m:r>
                      <m:r>
                        <a:rPr lang="de-DE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sz="24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29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6"/>
          <p:cNvSpPr/>
          <p:nvPr/>
        </p:nvSpPr>
        <p:spPr>
          <a:xfrm>
            <a:off x="5868144" y="5445224"/>
            <a:ext cx="1584176" cy="0"/>
          </a:xfrm>
          <a:prstGeom prst="line">
            <a:avLst/>
          </a:prstGeom>
          <a:noFill/>
          <a:ln w="19050">
            <a:solidFill>
              <a:srgbClr val="FF6633"/>
            </a:solidFill>
            <a:prstDash val="solid"/>
          </a:ln>
        </p:spPr>
        <p:txBody>
          <a:bodyPr vert="horz" lIns="108000" tIns="63000" rIns="108000" bIns="63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1854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Übungen zum Ableiten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600"/>
                  </a:spcBef>
                  <a:buSzPct val="100000"/>
                  <a:buNone/>
                </a:pPr>
                <a:r>
                  <a:rPr lang="de-DE" sz="2400" dirty="0" smtClean="0"/>
                  <a:t>1) </a:t>
                </a:r>
                <a14:m>
                  <m:oMath xmlns:m="http://schemas.openxmlformats.org/officeDocument/2006/math">
                    <m:r>
                      <a:rPr lang="de-DE" sz="240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de-DE" sz="2400" dirty="0" smtClean="0"/>
              </a:p>
              <a:p>
                <a:pPr marL="0" indent="0">
                  <a:spcBef>
                    <a:spcPts val="600"/>
                  </a:spcBef>
                  <a:buSzPct val="100000"/>
                  <a:buNone/>
                </a:pPr>
                <a:r>
                  <a:rPr lang="de-DE" sz="2400" dirty="0" smtClean="0"/>
                  <a:t>2)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f>
                          <m:fPr>
                            <m:type m:val="lin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de-DE" sz="2400" dirty="0" smtClean="0"/>
              </a:p>
              <a:p>
                <a:pPr marL="0" indent="0">
                  <a:spcBef>
                    <a:spcPts val="600"/>
                  </a:spcBef>
                  <a:buSzPct val="100000"/>
                  <a:buNone/>
                </a:pPr>
                <a:r>
                  <a:rPr lang="de-DE" sz="2400" dirty="0"/>
                  <a:t>3)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sin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ln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de-DE" sz="2400" dirty="0">
                  <a:latin typeface="Albany" pitchFamily="18"/>
                </a:endParaRPr>
              </a:p>
              <a:p>
                <a:pPr marL="0" indent="0">
                  <a:spcBef>
                    <a:spcPts val="600"/>
                  </a:spcBef>
                  <a:buSzPct val="100000"/>
                  <a:buNone/>
                </a:pPr>
                <a:r>
                  <a:rPr lang="de-DE" sz="2400" dirty="0" smtClean="0"/>
                  <a:t>4)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𝑓</m:t>
                    </m:r>
                    <m:r>
                      <a:rPr lang="de-DE" sz="2400" i="1" dirty="0">
                        <a:latin typeface="Cambria Math"/>
                      </a:rPr>
                      <m:t>(</m:t>
                    </m:r>
                    <m:r>
                      <a:rPr lang="de-DE" sz="2400" i="1" dirty="0">
                        <a:latin typeface="Cambria Math"/>
                      </a:rPr>
                      <m:t>𝑥</m:t>
                    </m:r>
                    <m:r>
                      <a:rPr lang="de-DE" sz="2400" i="1" dirty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de-DE" sz="2400" i="1" dirty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de-DE" sz="24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  <m:r>
                              <a:rPr lang="de-DE" sz="2400" i="1" dirty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de-DE" sz="2400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de-DE" sz="2400" dirty="0" smtClean="0">
                  <a:latin typeface="Albany" pitchFamily="18"/>
                </a:endParaRPr>
              </a:p>
              <a:p>
                <a:pPr marL="0" indent="0">
                  <a:spcBef>
                    <a:spcPts val="600"/>
                  </a:spcBef>
                  <a:buSzPct val="100000"/>
                  <a:buNone/>
                </a:pPr>
                <a:r>
                  <a:rPr lang="de-DE" sz="2400" dirty="0" smtClean="0"/>
                  <a:t>5)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𝑓</m:t>
                    </m:r>
                    <m:r>
                      <a:rPr lang="de-DE" sz="2400" i="1" dirty="0">
                        <a:latin typeface="Cambria Math"/>
                      </a:rPr>
                      <m:t>(</m:t>
                    </m:r>
                    <m:r>
                      <a:rPr lang="de-DE" sz="2400" i="1" dirty="0">
                        <a:latin typeface="Cambria Math"/>
                      </a:rPr>
                      <m:t>𝑥</m:t>
                    </m:r>
                    <m:r>
                      <a:rPr lang="de-DE" sz="2400" i="1" dirty="0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rad>
                      </m:den>
                    </m:f>
                  </m:oMath>
                </a14:m>
                <a:endParaRPr lang="de-DE" sz="2400" dirty="0">
                  <a:latin typeface="Albany" pitchFamily="18"/>
                </a:endParaRPr>
              </a:p>
              <a:p>
                <a:pPr marL="0" indent="0">
                  <a:spcBef>
                    <a:spcPts val="600"/>
                  </a:spcBef>
                  <a:buSzPct val="100000"/>
                  <a:buNone/>
                </a:pPr>
                <a:endParaRPr lang="de-DE" sz="240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15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Übungen zum Ableiten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SzPct val="100000"/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Lösungen:</a:t>
                </a:r>
                <a:endParaRPr lang="de-DE" sz="2400" b="1" dirty="0">
                  <a:solidFill>
                    <a:srgbClr val="FF0000"/>
                  </a:solidFill>
                </a:endParaRPr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1)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=2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latin typeface="Cambria Math"/>
                          </a:rPr>
                          <m:t>+2</m:t>
                        </m:r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x</m:t>
                        </m:r>
                      </m:e>
                    </m:d>
                  </m:oMath>
                </a14:m>
                <a:endParaRPr lang="de-DE" sz="2400" dirty="0">
                  <a:latin typeface="Albany" pitchFamily="18"/>
                </a:endParaRPr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2)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𝑒</m:t>
                        </m:r>
                      </m:e>
                      <m:sup>
                        <m:f>
                          <m:fPr>
                            <m:type m:val="lin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de-DE" sz="240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de-DE" sz="2400" dirty="0">
                  <a:latin typeface="Albany" pitchFamily="18"/>
                </a:endParaRPr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3)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cos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ln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de-DE" sz="2400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de-DE" sz="2400" dirty="0">
                  <a:latin typeface="Albany" pitchFamily="18"/>
                </a:endParaRPr>
              </a:p>
              <a:p>
                <a:pPr marL="0" indent="0">
                  <a:buSzPct val="100000"/>
                  <a:buNone/>
                </a:pPr>
                <a:r>
                  <a:rPr lang="de-DE" sz="2400" b="0" dirty="0" smtClean="0"/>
                  <a:t>4)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 b="0" i="1" dirty="0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</a:rPr>
                      <m:t>=2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3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  <m:r>
                          <a:rPr lang="de-DE" sz="2400" i="1" dirty="0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</a:rPr>
                      <m:t>⋅</m:t>
                    </m:r>
                    <m:rad>
                      <m:radPr>
                        <m:degHide m:val="on"/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 i="1" dirty="0"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de-DE" sz="2400" b="0" i="1" dirty="0" smtClean="0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 dirty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i="1" dirty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de-DE" sz="2400" b="0" i="1" dirty="0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de-DE" sz="2400" b="0" i="1" dirty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3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  <m:r>
                          <a:rPr lang="de-DE" sz="2400" i="1" dirty="0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de-DE" sz="2400" i="1" dirty="0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de-DE" sz="2400" dirty="0" smtClean="0"/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5)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rad>
                      </m:den>
                    </m:f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de-DE" sz="2400" dirty="0" smtClean="0"/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 i="1" dirty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</a:rPr>
                      <m:t>=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⋅4</m:t>
                    </m:r>
                    <m:r>
                      <a:rPr lang="de-DE" sz="2400" i="1" dirty="0">
                        <a:latin typeface="Cambria Math"/>
                      </a:rPr>
                      <m:t>=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d>
                          </m:e>
                          <m:sup>
                            <m:f>
                              <m:fPr>
                                <m:ctrlP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den>
                    </m:f>
                    <m:r>
                      <a:rPr lang="de-DE" sz="2400" i="1" dirty="0">
                        <a:latin typeface="Cambria Math"/>
                      </a:rPr>
                      <m:t>=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de-DE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de-DE" sz="2400" b="0" i="1" dirty="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de-DE" sz="2400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de-DE" sz="2400" b="0" i="1" dirty="0" smtClean="0">
                                        <a:latin typeface="Cambria Math" panose="02040503050406030204" pitchFamily="18" charset="0"/>
                                      </a:rPr>
                                      <m:t>+2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de-DE" sz="2400" dirty="0" smtClean="0"/>
                  <a:t> 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75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Aufgaben – Pflichtteile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 hangingPunct="0">
                  <a:buNone/>
                  <a:defRPr sz="2000"/>
                </a:pPr>
                <a:r>
                  <a:rPr lang="de-DE" sz="22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Aufgabe </a:t>
                </a:r>
                <a:r>
                  <a:rPr lang="de-DE" sz="2200" b="1" dirty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1 (Pflichtteil 2006</a:t>
                </a:r>
                <a:r>
                  <a:rPr lang="de-DE" sz="22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):</a:t>
                </a:r>
                <a:endParaRPr lang="de-DE" sz="2200" dirty="0">
                  <a:ea typeface="F50" pitchFamily="34"/>
                  <a:cs typeface="F50" pitchFamily="34"/>
                </a:endParaRPr>
              </a:p>
              <a:p>
                <a:pPr marL="0" indent="0" hangingPunct="0">
                  <a:buNone/>
                  <a:defRPr sz="2000"/>
                </a:pPr>
                <a:r>
                  <a:rPr lang="de-DE" sz="2200" dirty="0" smtClean="0">
                    <a:ea typeface="F17" pitchFamily="34"/>
                    <a:cs typeface="F17" pitchFamily="34"/>
                  </a:rPr>
                  <a:t>Bestimmen </a:t>
                </a:r>
                <a:r>
                  <a:rPr lang="de-DE" sz="2200" dirty="0">
                    <a:ea typeface="F17" pitchFamily="34"/>
                    <a:cs typeface="F17" pitchFamily="34"/>
                  </a:rPr>
                  <a:t>Sie die Ableitung der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  <a:ea typeface="CMMI12" pitchFamily="2"/>
                        <a:cs typeface="CMMI12" pitchFamily="2"/>
                      </a:rPr>
                      <m:t>𝑓</m:t>
                    </m:r>
                  </m:oMath>
                </a14:m>
                <a:r>
                  <a:rPr lang="de-DE" sz="2200" dirty="0">
                    <a:ea typeface="CMMI12" pitchFamily="2"/>
                    <a:cs typeface="CMMI12" pitchFamily="2"/>
                  </a:rPr>
                  <a:t> </a:t>
                </a:r>
                <a:r>
                  <a:rPr lang="de-DE" sz="2200" dirty="0">
                    <a:ea typeface="F17" pitchFamily="34"/>
                    <a:cs typeface="F17" pitchFamily="34"/>
                  </a:rPr>
                  <a:t>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8</m:t>
                        </m:r>
                      </m:den>
                    </m:f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sz="22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r>
                  <a:rPr lang="de-DE" sz="2200" dirty="0" smtClean="0">
                    <a:ea typeface="F17" pitchFamily="34"/>
                    <a:cs typeface="F17" pitchFamily="34"/>
                  </a:rPr>
                  <a:t>.</a:t>
                </a:r>
              </a:p>
              <a:p>
                <a:pPr marL="0" indent="0" hangingPunct="0">
                  <a:buNone/>
                  <a:defRPr sz="2000"/>
                </a:pPr>
                <a:r>
                  <a:rPr lang="de-DE" sz="2200" dirty="0" smtClean="0">
                    <a:ea typeface="F50" pitchFamily="34"/>
                    <a:cs typeface="F50" pitchFamily="34"/>
                  </a:rPr>
                  <a:t>							              (</a:t>
                </a:r>
                <a:r>
                  <a:rPr lang="de-DE" sz="2200" dirty="0">
                    <a:ea typeface="F50" pitchFamily="34"/>
                    <a:cs typeface="F50" pitchFamily="34"/>
                  </a:rPr>
                  <a:t>2 VP)</a:t>
                </a:r>
                <a:endParaRPr lang="de-DE" sz="2200" dirty="0">
                  <a:ea typeface="F17" pitchFamily="34"/>
                  <a:cs typeface="F17" pitchFamily="34"/>
                </a:endParaRPr>
              </a:p>
              <a:p>
                <a:pPr marL="0" indent="0" hangingPunct="0">
                  <a:buNone/>
                  <a:defRPr sz="2000"/>
                </a:pPr>
                <a:endParaRPr lang="de-DE" sz="800" dirty="0" smtClean="0">
                  <a:ea typeface="F50" pitchFamily="34"/>
                  <a:cs typeface="F50" pitchFamily="34"/>
                </a:endParaRPr>
              </a:p>
              <a:p>
                <a:pPr marL="0" indent="0" hangingPunct="0">
                  <a:buNone/>
                  <a:defRPr sz="2000"/>
                </a:pPr>
                <a:r>
                  <a:rPr lang="de-DE" sz="2200" b="1" dirty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Aufgabe 1 (Pflichtteil 2007</a:t>
                </a:r>
                <a:r>
                  <a:rPr lang="de-DE" sz="2200" b="1" dirty="0" smtClean="0">
                    <a:solidFill>
                      <a:srgbClr val="0000FF"/>
                    </a:solidFill>
                    <a:ea typeface="F50" pitchFamily="34"/>
                    <a:cs typeface="F50" pitchFamily="34"/>
                  </a:rPr>
                  <a:t>):</a:t>
                </a:r>
              </a:p>
              <a:p>
                <a:pPr marL="0" indent="0" hangingPunct="0">
                  <a:buNone/>
                  <a:defRPr sz="2000"/>
                </a:pPr>
                <a:r>
                  <a:rPr lang="de-DE" sz="2200" dirty="0" smtClean="0">
                    <a:ea typeface="F17" pitchFamily="34"/>
                    <a:cs typeface="F17" pitchFamily="34"/>
                  </a:rPr>
                  <a:t>Bilden </a:t>
                </a:r>
                <a:r>
                  <a:rPr lang="de-DE" sz="2200" dirty="0">
                    <a:ea typeface="F17" pitchFamily="34"/>
                    <a:cs typeface="F17" pitchFamily="34"/>
                  </a:rPr>
                  <a:t>Sie die erste Ableitung der Funktion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/>
                        <a:ea typeface="CMMI12" pitchFamily="2"/>
                        <a:cs typeface="CMMI12" pitchFamily="2"/>
                      </a:rPr>
                      <m:t>𝑓</m:t>
                    </m:r>
                  </m:oMath>
                </a14:m>
                <a:r>
                  <a:rPr lang="de-DE" sz="2200" dirty="0">
                    <a:ea typeface="CMMI12" pitchFamily="2"/>
                    <a:cs typeface="CMMI12" pitchFamily="2"/>
                  </a:rPr>
                  <a:t> </a:t>
                </a:r>
                <a:r>
                  <a:rPr lang="de-DE" sz="2200" dirty="0">
                    <a:ea typeface="F17" pitchFamily="34"/>
                    <a:cs typeface="F17" pitchFamily="34"/>
                  </a:rPr>
                  <a:t>mit </a:t>
                </a:r>
                <a14:m>
                  <m:oMath xmlns:m="http://schemas.openxmlformats.org/officeDocument/2006/math">
                    <m:r>
                      <a:rPr lang="de-DE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0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000">
                                <a:latin typeface="Cambria Math"/>
                              </a:rPr>
                              <m:t>1+</m:t>
                            </m:r>
                            <m:r>
                              <m:rPr>
                                <m:sty m:val="p"/>
                              </m:rPr>
                              <a:rPr lang="de-DE" sz="2000">
                                <a:latin typeface="Cambria Math"/>
                              </a:rPr>
                              <m:t>sin</m:t>
                            </m:r>
                            <m:d>
                              <m:d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de-DE" sz="200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200" dirty="0" smtClean="0">
                    <a:ea typeface="F17" pitchFamily="34"/>
                    <a:cs typeface="F17" pitchFamily="34"/>
                  </a:rPr>
                  <a:t>.</a:t>
                </a:r>
                <a:endParaRPr lang="de-DE" sz="800" dirty="0">
                  <a:ea typeface="F17" pitchFamily="34"/>
                  <a:cs typeface="F17" pitchFamily="34"/>
                </a:endParaRPr>
              </a:p>
              <a:p>
                <a:pPr marL="0" indent="0" hangingPunct="0">
                  <a:buNone/>
                  <a:defRPr sz="2000"/>
                </a:pPr>
                <a:r>
                  <a:rPr lang="de-DE" sz="2200" dirty="0" smtClean="0">
                    <a:ea typeface="F50" pitchFamily="34"/>
                    <a:cs typeface="F50" pitchFamily="34"/>
                  </a:rPr>
                  <a:t>							              (</a:t>
                </a:r>
                <a:r>
                  <a:rPr lang="de-DE" sz="2200" dirty="0">
                    <a:ea typeface="F50" pitchFamily="34"/>
                    <a:cs typeface="F50" pitchFamily="34"/>
                  </a:rPr>
                  <a:t>2 VP)</a:t>
                </a:r>
                <a:endParaRPr lang="de-DE" sz="2200" dirty="0">
                  <a:ea typeface="F17" pitchFamily="34"/>
                  <a:cs typeface="F17" pitchFamily="34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972" t="-950" r="-8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1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263</Words>
  <Application>Microsoft Office PowerPoint</Application>
  <PresentationFormat>Bildschirmpräsentation (4:3)</PresentationFormat>
  <Paragraphs>108</Paragraphs>
  <Slides>12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8" baseType="lpstr">
      <vt:lpstr>MS Gothic</vt:lpstr>
      <vt:lpstr>Albany</vt:lpstr>
      <vt:lpstr>Andale Sans UI</vt:lpstr>
      <vt:lpstr>Arial</vt:lpstr>
      <vt:lpstr>Calibri</vt:lpstr>
      <vt:lpstr>Cambria Math</vt:lpstr>
      <vt:lpstr>CMMI12</vt:lpstr>
      <vt:lpstr>F17</vt:lpstr>
      <vt:lpstr>F50</vt:lpstr>
      <vt:lpstr>OpenSymbol</vt:lpstr>
      <vt:lpstr>StarSymbol</vt:lpstr>
      <vt:lpstr>Tahoma</vt:lpstr>
      <vt:lpstr>Verdana</vt:lpstr>
      <vt:lpstr>Wingdings</vt:lpstr>
      <vt:lpstr>Wingdings 2</vt:lpstr>
      <vt:lpstr>Galathea</vt:lpstr>
      <vt:lpstr>Aufgabe 1 - Pflichtteil</vt:lpstr>
      <vt:lpstr>Ableitung elementarer Funktionen</vt:lpstr>
      <vt:lpstr>Rechenregeln</vt:lpstr>
      <vt:lpstr>Erläuterung der Kettenregel</vt:lpstr>
      <vt:lpstr>TIPP 1</vt:lpstr>
      <vt:lpstr>TIPP 2</vt:lpstr>
      <vt:lpstr>Übungen zum Ableiten</vt:lpstr>
      <vt:lpstr>Übungen zum Ableiten</vt:lpstr>
      <vt:lpstr>Aufgaben – Pflichtteile</vt:lpstr>
      <vt:lpstr>Aufgaben – Pflichtteile</vt:lpstr>
      <vt:lpstr>Lösungen</vt:lpstr>
      <vt:lpstr>Lösungen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267</cp:revision>
  <dcterms:created xsi:type="dcterms:W3CDTF">2013-03-17T05:38:34Z</dcterms:created>
  <dcterms:modified xsi:type="dcterms:W3CDTF">2018-01-25T18:08:29Z</dcterms:modified>
</cp:coreProperties>
</file>